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Inter"/>
      <p:regular r:id="rId17"/>
      <p:bold r:id="rId18"/>
      <p:italic r:id="rId19"/>
      <p:boldItalic r:id="rId20"/>
    </p:embeddedFont>
    <p:embeddedFont>
      <p:font typeface="JetBrains Mon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196B33-EBE1-438D-A273-513EB74027C0}">
  <a:tblStyle styleId="{53196B33-EBE1-438D-A273-513EB74027C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5.xml"/><Relationship Id="rId22" Type="http://schemas.openxmlformats.org/officeDocument/2006/relationships/font" Target="fonts/JetBrainsMono-bold.fntdata"/><Relationship Id="rId10" Type="http://schemas.openxmlformats.org/officeDocument/2006/relationships/slide" Target="slides/slide4.xml"/><Relationship Id="rId21" Type="http://schemas.openxmlformats.org/officeDocument/2006/relationships/font" Target="fonts/JetBrainsMono-regular.fntdata"/><Relationship Id="rId13" Type="http://schemas.openxmlformats.org/officeDocument/2006/relationships/slide" Target="slides/slide7.xml"/><Relationship Id="rId24" Type="http://schemas.openxmlformats.org/officeDocument/2006/relationships/font" Target="fonts/JetBrainsMono-boldItalic.fntdata"/><Relationship Id="rId12" Type="http://schemas.openxmlformats.org/officeDocument/2006/relationships/slide" Target="slides/slide6.xml"/><Relationship Id="rId23" Type="http://schemas.openxmlformats.org/officeDocument/2006/relationships/font" Target="fonts/JetBrains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Int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cb440e4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bcb440e44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238250" y="783580"/>
            <a:ext cx="103632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MEE 342: PRINCIPLES OF MECHANICAL DESIGN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1238250" y="1561504"/>
            <a:ext cx="1088136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DESIGN &amp; ANALYSIS OF F-14 LANDING GEAR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238250" y="3447454"/>
            <a:ext cx="10363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Touchdown Mechanics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238250" y="5841950"/>
            <a:ext cx="10363200" cy="21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Instructor: Yi Ren | February 2, 2026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238250" y="45751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Aditya Sally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6491287" y="45751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Anuj Shastry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238250" y="49180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Emily Lopez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6491287" y="49180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Joshua Raya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238250" y="52609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Kevin Ruiz Lopez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491287" y="5260925"/>
            <a:ext cx="511016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Sanad Dababneh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1655394" y="2690094"/>
            <a:ext cx="88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THANK YOU</a:t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5381625" y="3586311"/>
            <a:ext cx="1428750" cy="3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0975" y="3180605"/>
            <a:ext cx="23812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23900" y="2886313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781050" y="2887265"/>
            <a:ext cx="50292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Executive Summary: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role of landing gear in carrier aviation.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723900" y="3549193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781050" y="3550146"/>
            <a:ext cx="50292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System Description: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Operating conditions and constraints.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23900" y="3937783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81050" y="3938736"/>
            <a:ext cx="50292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Sub-Systems: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Key mechanical components.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23900" y="4326374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81050" y="4327326"/>
            <a:ext cx="50292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Kinematics: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Degrees of freedom and retraction path.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23900" y="4714964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81050" y="4715916"/>
            <a:ext cx="5029200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Design Analysis: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Modeling for 3D printed prototypes.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723900" y="5103554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81050" y="5104507"/>
            <a:ext cx="5029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Failure Modes: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Risk assessment (FEA).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590550" y="922585"/>
            <a:ext cx="1156144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SYSTEM ANALYSIS OUTLINE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590550" y="1598860"/>
            <a:ext cx="110109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400" y="2375700"/>
            <a:ext cx="4821575" cy="31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590550" y="1113085"/>
            <a:ext cx="5180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CRITICAL INTERFACE</a:t>
            </a:r>
            <a:endParaRPr sz="3100"/>
          </a:p>
        </p:txBody>
      </p:sp>
      <p:sp>
        <p:nvSpPr>
          <p:cNvPr id="122" name="Google Shape;122;p15"/>
          <p:cNvSpPr/>
          <p:nvPr/>
        </p:nvSpPr>
        <p:spPr>
          <a:xfrm>
            <a:off x="590550" y="2322760"/>
            <a:ext cx="493395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90475" y="2465623"/>
            <a:ext cx="49341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landing gear is the sole interface between the airframe and the ground. It is a multidisciplinary system requiring integration of: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590475" y="4916114"/>
            <a:ext cx="49341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Unlike commercial aircraft, naval interceptors like the F-14 must withstand "controlled crashes" onto carrier decks, demanding exceptional redundancy and mechanical robustness.</a:t>
            </a:r>
            <a:endParaRPr/>
          </a:p>
        </p:txBody>
      </p:sp>
      <p:pic>
        <p:nvPicPr>
          <p:cNvPr descr="image.png" id="125" name="Google Shape;125;p15"/>
          <p:cNvPicPr preferRelativeResize="0"/>
          <p:nvPr/>
        </p:nvPicPr>
        <p:blipFill rotWithShape="1">
          <a:blip r:embed="rId4">
            <a:alphaModFix/>
          </a:blip>
          <a:srcRect b="4214" l="0" r="0" t="0"/>
          <a:stretch/>
        </p:blipFill>
        <p:spPr>
          <a:xfrm>
            <a:off x="5887450" y="0"/>
            <a:ext cx="63045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723900" y="4023270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80975" y="3631393"/>
            <a:ext cx="4743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Structural Mechanics: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Supporting 60,000+ lbs loads.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723900" y="4390375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780975" y="4019984"/>
            <a:ext cx="4743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Dynamics: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Absorbing high-energy impact shocks.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723825" y="3614756"/>
            <a:ext cx="5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780975" y="4408574"/>
            <a:ext cx="4743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Kinematics: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Complex retraction into limited volumes.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590550" y="1893307"/>
            <a:ext cx="548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UNIQUE ENGINEERING CONSTRAINTS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590550" y="922585"/>
            <a:ext cx="11561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F-14 DESIGN CONTEXT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90550" y="1598860"/>
            <a:ext cx="11010900" cy="192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6358" r="0" t="0"/>
          <a:stretch/>
        </p:blipFill>
        <p:spPr>
          <a:xfrm>
            <a:off x="7400393" y="1180000"/>
            <a:ext cx="3689156" cy="51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616100" y="2355750"/>
            <a:ext cx="58371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Material limits: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lower strength, brittle behavior, and layer-dependent failure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Manufacturing tolerances: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surface roughness and dimensional error affect joints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Joint performance: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higher friction, wear, and tolerance stack-up in pivots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Shock absorption: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no printable damping → simplified spring-based suspension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Fasteners: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printed holes creep; metal pins required for reliability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Testing limits:</a:t>
            </a:r>
            <a: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qualitative behavior only, not full-scale validation</a:t>
            </a:r>
            <a:br>
              <a:rPr lang="en-US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7" name="Google Shape;1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375" y="2759719"/>
            <a:ext cx="3479750" cy="2746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8" name="Google Shape;14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2759719"/>
            <a:ext cx="3479750" cy="274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2696419" y="3731269"/>
            <a:ext cx="30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TRUNNION ASSEMBLY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2768650" y="4197994"/>
            <a:ext cx="28893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primary pivot structure. Features an angled axis to induce wheel rotation during retraction.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6461920" y="3731269"/>
            <a:ext cx="303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DRAG BRACE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6534150" y="4197994"/>
            <a:ext cx="28893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 folding linkage that acts as a structural column when extended, mechanically locking the gear.</a:t>
            </a:r>
            <a:endParaRPr/>
          </a:p>
        </p:txBody>
      </p:sp>
      <p:pic>
        <p:nvPicPr>
          <p:cNvPr descr="image.png" id="153" name="Google Shape;15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6488" y="3074044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54" name="Google Shape;154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1988" y="307404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590550" y="922585"/>
            <a:ext cx="1156144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 MECHANICAL SUB-SYSTEMS</a:t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590550" y="1598860"/>
            <a:ext cx="110109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1" name="Google Shape;1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025" y="3752105"/>
            <a:ext cx="6667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5858038" y="2221366"/>
            <a:ext cx="5480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"TWIST AND TUCK"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5917725" y="2880428"/>
            <a:ext cx="5219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 fit the large main wheel into the narrow fuselage, the mechanism utilizes an </a:t>
            </a: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skewed trunnion axis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515100" y="3973056"/>
            <a:ext cx="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5917725" y="3657608"/>
            <a:ext cx="50292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Degrees of Freedom: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1 DOF 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6515100" y="4361646"/>
            <a:ext cx="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917725" y="4102373"/>
            <a:ext cx="502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Motion Path: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As the gear rotates 90° UP about the trunnion, the skew angle forces the wheel to rotate 90° IN.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6515100" y="5024526"/>
            <a:ext cx="57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917725" y="4879554"/>
            <a:ext cx="502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Result: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wheel lies flat, minimizing the cross-sectional area of the aircraft for supersonic flight.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90550" y="922585"/>
            <a:ext cx="1156144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KINEMATICS &amp; MOTION PATH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590550" y="1598860"/>
            <a:ext cx="110109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9104" r="24924" t="0"/>
          <a:stretch/>
        </p:blipFill>
        <p:spPr>
          <a:xfrm>
            <a:off x="811450" y="2221375"/>
            <a:ext cx="4432800" cy="37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19"/>
          <p:cNvGraphicFramePr/>
          <p:nvPr/>
        </p:nvGraphicFramePr>
        <p:xfrm>
          <a:off x="590550" y="25635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{53196B33-EBE1-438D-A273-513EB74027C0}</a:tableStyleId>
              </a:tblPr>
              <a:tblGrid>
                <a:gridCol w="1742025"/>
                <a:gridCol w="4429425"/>
                <a:gridCol w="3848700"/>
                <a:gridCol w="990750"/>
              </a:tblGrid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Failure Mode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Potential Cause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System Effect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8BDF8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Severity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F172A"/>
                    </a:solidFill>
                  </a:tcPr>
                </a:tc>
              </a:tr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Fatigue Cracking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Repeated high-stress carrier landings (High Cycle).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Catastrophic structural failure of main strut.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CRITICAL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Drag Brace Collapse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Failure of over-center locking mechanism or spring fatigue.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Gear retracts on touchdown (Gear Collapse).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CRITICAL</a:t>
                      </a:r>
                      <a:endParaRPr b="1" sz="1500">
                        <a:solidFill>
                          <a:srgbClr val="FF0000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Seal Leakage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Corrosion pitting or seal wear from debris.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Loss of damping fluid; "Bottoming out" on landing.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u="none" cap="none" strike="noStrike">
                          <a:solidFill>
                            <a:srgbClr val="FF99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MAJOR</a:t>
                      </a:r>
                      <a:endParaRPr b="1" sz="1600">
                        <a:solidFill>
                          <a:srgbClr val="FF9900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Linkage Jamming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Foreign Object Debris (FOD) in wheel well.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200" u="none" cap="none" strike="noStrike">
                          <a:latin typeface="Inter"/>
                          <a:ea typeface="Inter"/>
                          <a:cs typeface="Inter"/>
                          <a:sym typeface="Inter"/>
                        </a:rPr>
                        <a:t>Failure to extend/retract fully.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u="none" cap="none" strike="noStrike">
                          <a:solidFill>
                            <a:srgbClr val="FF99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MAJOR</a:t>
                      </a:r>
                      <a:endParaRPr b="1" sz="1600">
                        <a:solidFill>
                          <a:srgbClr val="FF9900"/>
                        </a:solidFill>
                      </a:endParaRPr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" name="Google Shape;179;p19"/>
          <p:cNvSpPr/>
          <p:nvPr/>
        </p:nvSpPr>
        <p:spPr>
          <a:xfrm>
            <a:off x="590550" y="3039814"/>
            <a:ext cx="1742033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2332583" y="3039814"/>
            <a:ext cx="4429422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762005" y="3039814"/>
            <a:ext cx="3848695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10610701" y="3039814"/>
            <a:ext cx="990748" cy="190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590550" y="3593157"/>
            <a:ext cx="174203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2332583" y="3593157"/>
            <a:ext cx="44294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6762005" y="3593157"/>
            <a:ext cx="38486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10610701" y="3593157"/>
            <a:ext cx="99074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590550" y="4375993"/>
            <a:ext cx="174203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2332583" y="4375993"/>
            <a:ext cx="44294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6762005" y="4375993"/>
            <a:ext cx="38486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0610701" y="4375993"/>
            <a:ext cx="99074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590550" y="5158829"/>
            <a:ext cx="174203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2332583" y="5158829"/>
            <a:ext cx="4429422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6762005" y="5158829"/>
            <a:ext cx="384869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0610701" y="5158829"/>
            <a:ext cx="990748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90550" y="922585"/>
            <a:ext cx="11561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FAILURE MODES ANALYSIS</a:t>
            </a:r>
            <a:endParaRPr sz="3550"/>
          </a:p>
        </p:txBody>
      </p:sp>
      <p:sp>
        <p:nvSpPr>
          <p:cNvPr id="196" name="Google Shape;196;p19"/>
          <p:cNvSpPr/>
          <p:nvPr/>
        </p:nvSpPr>
        <p:spPr>
          <a:xfrm>
            <a:off x="590550" y="1598860"/>
            <a:ext cx="110109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/>
        </p:nvSpPr>
        <p:spPr>
          <a:xfrm>
            <a:off x="590550" y="2493912"/>
            <a:ext cx="5480685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MODELING CONSTRAINTS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590550" y="2960637"/>
            <a:ext cx="5219700" cy="822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Transitioning from aerospace alloys (300M Steel) to rapid prototyping materials (PLA/PETG) requires geometric modification.</a:t>
            </a:r>
            <a:endParaRPr/>
          </a:p>
        </p:txBody>
      </p:sp>
      <p:pic>
        <p:nvPicPr>
          <p:cNvPr descr="image.png"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0600" y="3752105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723900" y="3973056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781050" y="3974008"/>
            <a:ext cx="50292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Scale Factors: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Kinematic fidelity is prioritized over load capacity.</a:t>
            </a:r>
            <a:endParaRPr/>
          </a:p>
        </p:txBody>
      </p:sp>
      <p:sp>
        <p:nvSpPr>
          <p:cNvPr id="206" name="Google Shape;206;p20"/>
          <p:cNvSpPr txBox="1"/>
          <p:nvPr/>
        </p:nvSpPr>
        <p:spPr>
          <a:xfrm>
            <a:off x="723900" y="4635936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81050" y="4636889"/>
            <a:ext cx="502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Tolerance: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3D printed holes are undersized; post-processing</a:t>
            </a:r>
            <a:r>
              <a:rPr lang="en-US" sz="13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is required for smooth linkage operation.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723900" y="5298817"/>
            <a:ext cx="5715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▪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781050" y="5299769"/>
            <a:ext cx="5029200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5715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Simplification: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Hydraulic actuators are replaced with manual or servo-driven linear actuators for the model.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590550" y="922585"/>
            <a:ext cx="11561445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DESIGN FOR PROTOTYPING</a:t>
            </a:r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590550" y="1598860"/>
            <a:ext cx="11010900" cy="1905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1555" r="0" t="1234"/>
          <a:stretch/>
        </p:blipFill>
        <p:spPr>
          <a:xfrm>
            <a:off x="7174025" y="1933150"/>
            <a:ext cx="3834100" cy="43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1655444" y="1994594"/>
            <a:ext cx="88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38B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CONCLUSION &amp; FUTURE WORK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5381625" y="3586311"/>
            <a:ext cx="1428900" cy="3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2286000" y="4081611"/>
            <a:ext cx="7620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F-14 landing gear represents a triumph of mechanical packaging. This project successfully modeled the kinematic dependencies required to achieve the complex retraction path. Future work will focus on </a:t>
            </a:r>
            <a:r>
              <a:rPr b="1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FEA validation</a:t>
            </a:r>
            <a:r>
              <a:rPr b="0" i="0" lang="en-US" sz="1350" u="none" cap="none" strike="noStrik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of the prototype links and integration of active control for dampening.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